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3" r:id="rId4"/>
    <p:sldId id="260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290" r:id="rId45"/>
    <p:sldId id="292" r:id="rId4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08A8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/>
              <a:pPr/>
              <a:t>21.4.2020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103990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/>
              <a:pPr/>
              <a:t>21.4.2020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3446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/>
              <a:pPr/>
              <a:t>21.4.2020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934361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21.4.2020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208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21.4.2020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0568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21.4.2020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046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21.4.2020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7722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21.4.2020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045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21.4.2020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706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21.4.2020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100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21.4.2020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63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/>
              <a:pPr/>
              <a:t>21.4.2020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3657532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21.4.2020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70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21.4.2020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414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21.4.2020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4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/>
              <a:pPr/>
              <a:t>21.4.2020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99347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/>
              <a:pPr/>
              <a:t>21.4.2020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186141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/>
              <a:pPr/>
              <a:t>21.4.2020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61337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/>
              <a:pPr/>
              <a:t>21.4.2020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56338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/>
              <a:pPr/>
              <a:t>21.4.2020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332468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/>
              <a:pPr/>
              <a:t>21.4.2020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37796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13D4-5749-4D68-A028-9504B4A33037}" type="datetimeFigureOut">
              <a:rPr lang="sr-Latn-CS" smtClean="0"/>
              <a:pPr/>
              <a:t>21.4.2020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DBF4-998A-49FA-ACA1-F63FC1C4226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56968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313D4-5749-4D68-A028-9504B4A33037}" type="datetimeFigureOut">
              <a:rPr lang="sr-Latn-CS" smtClean="0"/>
              <a:pPr/>
              <a:t>21.4.2020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DBF4-998A-49FA-ACA1-F63FC1C4226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160845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313D4-5749-4D68-A028-9504B4A3303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21.4.2020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DBF4-998A-49FA-ACA1-F63FC1C42263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15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gi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лачић 12"/>
          <p:cNvSpPr/>
          <p:nvPr/>
        </p:nvSpPr>
        <p:spPr>
          <a:xfrm>
            <a:off x="399600" y="4538161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b="1" dirty="0" smtClean="0">
                <a:solidFill>
                  <a:srgbClr val="7030A0"/>
                </a:solidFill>
              </a:rPr>
              <a:t>     </a:t>
            </a:r>
            <a:r>
              <a:rPr lang="en-US" sz="4000" b="1" dirty="0" smtClean="0">
                <a:solidFill>
                  <a:srgbClr val="7030A0"/>
                </a:solidFill>
              </a:rPr>
              <a:t>K </a:t>
            </a:r>
            <a:r>
              <a:rPr lang="sr-Cyrl-CS" sz="4000" b="1" dirty="0" smtClean="0">
                <a:solidFill>
                  <a:srgbClr val="7030A0"/>
                </a:solidFill>
              </a:rPr>
              <a:t> В И З</a:t>
            </a:r>
            <a:endParaRPr lang="sr-Latn-CS" sz="40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47596" y="609600"/>
            <a:ext cx="571500" cy="1057275"/>
          </a:xfrm>
          <a:prstGeom prst="rect">
            <a:avLst/>
          </a:prstGeom>
        </p:spPr>
      </p:pic>
      <p:sp>
        <p:nvSpPr>
          <p:cNvPr id="2" name="Облачић 1"/>
          <p:cNvSpPr/>
          <p:nvPr/>
        </p:nvSpPr>
        <p:spPr>
          <a:xfrm>
            <a:off x="1618800" y="300037"/>
            <a:ext cx="6172200" cy="1676400"/>
          </a:xfrm>
          <a:prstGeom prst="cloud">
            <a:avLst/>
          </a:prstGeom>
          <a:solidFill>
            <a:srgbClr val="00B0F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b="1" dirty="0" smtClean="0">
                <a:solidFill>
                  <a:srgbClr val="7030A0"/>
                </a:solidFill>
              </a:rPr>
              <a:t>ДА ПОНОВИМО</a:t>
            </a:r>
            <a:endParaRPr lang="sr-Latn-CS" sz="4000" b="1" dirty="0">
              <a:solidFill>
                <a:srgbClr val="7030A0"/>
              </a:solidFill>
            </a:endParaRPr>
          </a:p>
        </p:txBody>
      </p:sp>
      <p:pic>
        <p:nvPicPr>
          <p:cNvPr id="5" name="Слика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" y="3173343"/>
            <a:ext cx="571500" cy="1057275"/>
          </a:xfrm>
          <a:prstGeom prst="rect">
            <a:avLst/>
          </a:prstGeom>
        </p:spPr>
      </p:pic>
      <p:sp>
        <p:nvSpPr>
          <p:cNvPr id="6" name="Облачић 5"/>
          <p:cNvSpPr/>
          <p:nvPr/>
        </p:nvSpPr>
        <p:spPr>
          <a:xfrm>
            <a:off x="2286586" y="2281928"/>
            <a:ext cx="5029200" cy="1245358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b="1" dirty="0" smtClean="0">
                <a:solidFill>
                  <a:srgbClr val="7030A0"/>
                </a:solidFill>
              </a:rPr>
              <a:t>,,ВРЕМЕ,,</a:t>
            </a:r>
            <a:endParaRPr lang="sr-Latn-CS" sz="4000" b="1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1000" y="5532437"/>
            <a:ext cx="120173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4776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200" dirty="0">
                <a:solidFill>
                  <a:prstClr val="white"/>
                </a:solidFill>
              </a:rPr>
              <a:t>Од </a:t>
            </a:r>
            <a:r>
              <a:rPr lang="sr-Cyrl-CS" sz="3200" dirty="0" smtClean="0">
                <a:solidFill>
                  <a:prstClr val="white"/>
                </a:solidFill>
              </a:rPr>
              <a:t>изласка </a:t>
            </a:r>
            <a:r>
              <a:rPr lang="sr-Cyrl-CS" sz="3200" dirty="0">
                <a:solidFill>
                  <a:prstClr val="white"/>
                </a:solidFill>
              </a:rPr>
              <a:t>до </a:t>
            </a:r>
            <a:r>
              <a:rPr lang="sr-Cyrl-CS" sz="3200" dirty="0" smtClean="0">
                <a:solidFill>
                  <a:prstClr val="white"/>
                </a:solidFill>
              </a:rPr>
              <a:t>заласка </a:t>
            </a:r>
            <a:r>
              <a:rPr lang="sr-Cyrl-CS" sz="3200" dirty="0">
                <a:solidFill>
                  <a:prstClr val="white"/>
                </a:solidFill>
              </a:rPr>
              <a:t>Сунца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24 часа</a:t>
            </a:r>
            <a:endParaRPr lang="sr-Latn-CS" sz="4000" dirty="0"/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/>
              <a:t>Од заласка до изласка Сунца</a:t>
            </a:r>
            <a:endParaRPr lang="sr-Latn-CS" sz="32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Тамни део дана је: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665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>
                <a:solidFill>
                  <a:prstClr val="white"/>
                </a:solidFill>
              </a:rPr>
              <a:t>Светли и тамни део дана</a:t>
            </a:r>
            <a:endParaRPr lang="sr-Latn-CS" sz="40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Подне и поноћ</a:t>
            </a:r>
            <a:endParaRPr lang="sr-Latn-CS" sz="4000" dirty="0"/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Светли део дана</a:t>
            </a:r>
            <a:endParaRPr lang="sr-Latn-CS" sz="40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Дан смо поделили на: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62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40946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chemeClr val="bg1"/>
                </a:solidFill>
              </a:rPr>
              <a:t> Светли и тамни део дана</a:t>
            </a:r>
            <a:endParaRPr lang="sr-Latn-CS" sz="4000" dirty="0">
              <a:solidFill>
                <a:schemeClr val="bg1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Подне и поноћ</a:t>
            </a:r>
            <a:endParaRPr lang="sr-Latn-CS" sz="4000" dirty="0"/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Светли део дана</a:t>
            </a:r>
            <a:endParaRPr lang="sr-Latn-CS" sz="40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Дан смо поделили на: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012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>
                <a:solidFill>
                  <a:prstClr val="white"/>
                </a:solidFill>
              </a:rPr>
              <a:t>Зима, </a:t>
            </a:r>
            <a:r>
              <a:rPr lang="sr-Cyrl-CS" sz="3600" dirty="0" smtClean="0">
                <a:solidFill>
                  <a:prstClr val="white"/>
                </a:solidFill>
              </a:rPr>
              <a:t>јесен,лето</a:t>
            </a:r>
            <a:r>
              <a:rPr lang="sr-Cyrl-CS" sz="3600" dirty="0">
                <a:solidFill>
                  <a:prstClr val="white"/>
                </a:solidFill>
              </a:rPr>
              <a:t>, </a:t>
            </a:r>
            <a:endParaRPr lang="sr-Cyrl-CS" sz="3600" dirty="0" smtClean="0">
              <a:solidFill>
                <a:prstClr val="white"/>
              </a:solidFill>
            </a:endParaRPr>
          </a:p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И пролеће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>
                <a:solidFill>
                  <a:prstClr val="white"/>
                </a:solidFill>
              </a:rPr>
              <a:t>Зима, </a:t>
            </a:r>
            <a:r>
              <a:rPr lang="sr-Cyrl-CS" sz="3600" dirty="0" smtClean="0">
                <a:solidFill>
                  <a:prstClr val="white"/>
                </a:solidFill>
              </a:rPr>
              <a:t>пролеће,лето</a:t>
            </a:r>
            <a:endParaRPr lang="sr-Cyrl-CS" sz="3600" dirty="0">
              <a:solidFill>
                <a:prstClr val="white"/>
              </a:solidFill>
            </a:endParaRPr>
          </a:p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 и јесен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/>
              <a:t> </a:t>
            </a:r>
            <a:r>
              <a:rPr lang="sr-Cyrl-CS" sz="4000" dirty="0" smtClean="0"/>
              <a:t>    </a:t>
            </a:r>
            <a:r>
              <a:rPr lang="sr-Cyrl-CS" sz="3600" dirty="0" smtClean="0"/>
              <a:t>Зима, лето, јесен и пролеће</a:t>
            </a:r>
            <a:endParaRPr lang="sr-Latn-CS" sz="36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>
                <a:solidFill>
                  <a:srgbClr val="7030A0"/>
                </a:solidFill>
              </a:rPr>
              <a:t>Правилан редослед годишњих доба: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71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>
                <a:solidFill>
                  <a:prstClr val="white"/>
                </a:solidFill>
              </a:rPr>
              <a:t>Зима, </a:t>
            </a:r>
            <a:r>
              <a:rPr lang="sr-Cyrl-CS" sz="3600" dirty="0" smtClean="0">
                <a:solidFill>
                  <a:prstClr val="white"/>
                </a:solidFill>
              </a:rPr>
              <a:t>јесен,лето</a:t>
            </a:r>
            <a:r>
              <a:rPr lang="sr-Cyrl-CS" sz="3600" dirty="0">
                <a:solidFill>
                  <a:prstClr val="white"/>
                </a:solidFill>
              </a:rPr>
              <a:t>, </a:t>
            </a:r>
            <a:endParaRPr lang="sr-Cyrl-CS" sz="3600" dirty="0" smtClean="0">
              <a:solidFill>
                <a:prstClr val="white"/>
              </a:solidFill>
            </a:endParaRPr>
          </a:p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И пролеће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>
                <a:solidFill>
                  <a:prstClr val="white"/>
                </a:solidFill>
              </a:rPr>
              <a:t>Зима, </a:t>
            </a:r>
            <a:r>
              <a:rPr lang="sr-Cyrl-CS" sz="3600" dirty="0" smtClean="0">
                <a:solidFill>
                  <a:prstClr val="white"/>
                </a:solidFill>
              </a:rPr>
              <a:t>пролеће,лето</a:t>
            </a:r>
            <a:endParaRPr lang="sr-Cyrl-CS" sz="3600" dirty="0">
              <a:solidFill>
                <a:prstClr val="white"/>
              </a:solidFill>
            </a:endParaRPr>
          </a:p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 и јесен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/>
              <a:t> </a:t>
            </a:r>
            <a:r>
              <a:rPr lang="sr-Cyrl-CS" sz="4000" dirty="0" smtClean="0"/>
              <a:t>    </a:t>
            </a:r>
            <a:r>
              <a:rPr lang="sr-Cyrl-CS" sz="3600" dirty="0" smtClean="0"/>
              <a:t>Зима, лето, јесен и пролеће</a:t>
            </a:r>
            <a:endParaRPr lang="sr-Latn-CS" sz="36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Правилан редослед годишњих доба: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359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Април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>
                <a:solidFill>
                  <a:prstClr val="white"/>
                </a:solidFill>
              </a:rPr>
              <a:t>М</a:t>
            </a:r>
            <a:r>
              <a:rPr lang="sr-Cyrl-CS" sz="3600" dirty="0" smtClean="0">
                <a:solidFill>
                  <a:prstClr val="white"/>
                </a:solidFill>
              </a:rPr>
              <a:t>арт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/>
              <a:t> </a:t>
            </a:r>
            <a:r>
              <a:rPr lang="sr-Cyrl-CS" sz="3600" dirty="0" smtClean="0"/>
              <a:t>Јун</a:t>
            </a:r>
            <a:endParaRPr lang="sr-Latn-CS" sz="36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 smtClean="0">
                <a:solidFill>
                  <a:srgbClr val="7030A0"/>
                </a:solidFill>
              </a:rPr>
              <a:t>Пре месеца маја је месец: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56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Април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>
                <a:solidFill>
                  <a:prstClr val="white"/>
                </a:solidFill>
              </a:rPr>
              <a:t>М</a:t>
            </a:r>
            <a:r>
              <a:rPr lang="sr-Cyrl-CS" sz="3600" dirty="0" smtClean="0">
                <a:solidFill>
                  <a:prstClr val="white"/>
                </a:solidFill>
              </a:rPr>
              <a:t>арт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/>
              <a:t> </a:t>
            </a:r>
            <a:r>
              <a:rPr lang="sr-Cyrl-CS" sz="3600" dirty="0" smtClean="0"/>
              <a:t>Јун</a:t>
            </a:r>
            <a:endParaRPr lang="sr-Latn-CS" sz="36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 smtClean="0">
                <a:solidFill>
                  <a:srgbClr val="7030A0"/>
                </a:solidFill>
              </a:rPr>
              <a:t>Пре месеца маја је месец: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658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Дан после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сада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/>
              <a:t> </a:t>
            </a:r>
            <a:r>
              <a:rPr lang="sr-Cyrl-CS" sz="3600" dirty="0"/>
              <a:t>Д</a:t>
            </a:r>
            <a:r>
              <a:rPr lang="sr-Cyrl-CS" sz="3600" dirty="0" smtClean="0"/>
              <a:t>ан раније</a:t>
            </a:r>
            <a:endParaRPr lang="sr-Latn-CS" sz="36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>
                <a:solidFill>
                  <a:srgbClr val="7030A0"/>
                </a:solidFill>
              </a:rPr>
              <a:t>Ј</a:t>
            </a:r>
            <a:r>
              <a:rPr lang="sr-Cyrl-CS" sz="4000" dirty="0" smtClean="0">
                <a:solidFill>
                  <a:srgbClr val="7030A0"/>
                </a:solidFill>
              </a:rPr>
              <a:t>уче означава: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13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Дан после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сада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/>
              <a:t> </a:t>
            </a:r>
            <a:r>
              <a:rPr lang="sr-Cyrl-CS" sz="3600" dirty="0"/>
              <a:t>Д</a:t>
            </a:r>
            <a:r>
              <a:rPr lang="sr-Cyrl-CS" sz="3600" dirty="0" smtClean="0"/>
              <a:t>ан раније</a:t>
            </a:r>
            <a:endParaRPr lang="sr-Latn-CS" sz="36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>
                <a:solidFill>
                  <a:srgbClr val="7030A0"/>
                </a:solidFill>
              </a:rPr>
              <a:t>Ј</a:t>
            </a:r>
            <a:r>
              <a:rPr lang="sr-Cyrl-CS" sz="4000" dirty="0" smtClean="0">
                <a:solidFill>
                  <a:srgbClr val="7030A0"/>
                </a:solidFill>
              </a:rPr>
              <a:t>уче означава: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949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12 часова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30 минута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/>
              <a:t> </a:t>
            </a:r>
            <a:r>
              <a:rPr lang="sr-Cyrl-CS" sz="3600" dirty="0" smtClean="0"/>
              <a:t>24 часа</a:t>
            </a:r>
            <a:endParaRPr lang="sr-Latn-CS" sz="36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 smtClean="0">
                <a:solidFill>
                  <a:srgbClr val="7030A0"/>
                </a:solidFill>
              </a:rPr>
              <a:t>Када је поноћ на сату је: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63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F808A8"/>
                </a:solidFill>
              </a:rPr>
              <a:t>УПУТСТВО:</a:t>
            </a:r>
            <a:endParaRPr lang="sr-Latn-CS" dirty="0">
              <a:solidFill>
                <a:srgbClr val="F808A8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>
                <a:solidFill>
                  <a:srgbClr val="F808A8"/>
                </a:solidFill>
              </a:rPr>
              <a:t>-Прочитај питање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F808A8"/>
                </a:solidFill>
              </a:rPr>
              <a:t>-Погледај понуђене одговоре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F808A8"/>
                </a:solidFill>
              </a:rPr>
              <a:t>-Изабери одговор под </a:t>
            </a:r>
            <a:r>
              <a:rPr lang="sr-Cyrl-CS" b="1" dirty="0" smtClean="0">
                <a:solidFill>
                  <a:srgbClr val="F808A8"/>
                </a:solidFill>
              </a:rPr>
              <a:t>а</a:t>
            </a:r>
            <a:r>
              <a:rPr lang="sr-Cyrl-CS" dirty="0" smtClean="0">
                <a:solidFill>
                  <a:srgbClr val="F808A8"/>
                </a:solidFill>
              </a:rPr>
              <a:t>,</a:t>
            </a:r>
            <a:r>
              <a:rPr lang="sr-Cyrl-CS" b="1" dirty="0" smtClean="0">
                <a:solidFill>
                  <a:srgbClr val="F808A8"/>
                </a:solidFill>
              </a:rPr>
              <a:t> б  </a:t>
            </a:r>
            <a:r>
              <a:rPr lang="sr-Cyrl-CS" dirty="0" smtClean="0">
                <a:solidFill>
                  <a:srgbClr val="F808A8"/>
                </a:solidFill>
              </a:rPr>
              <a:t>или </a:t>
            </a:r>
            <a:r>
              <a:rPr lang="sr-Cyrl-CS" b="1" dirty="0" smtClean="0">
                <a:solidFill>
                  <a:srgbClr val="F808A8"/>
                </a:solidFill>
              </a:rPr>
              <a:t>в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F808A8"/>
                </a:solidFill>
              </a:rPr>
              <a:t>-Кликни на одабрано поље</a:t>
            </a:r>
          </a:p>
          <a:p>
            <a:pPr marL="0" indent="0">
              <a:buNone/>
            </a:pPr>
            <a:r>
              <a:rPr lang="sr-Cyrl-CS" dirty="0">
                <a:solidFill>
                  <a:srgbClr val="F808A8"/>
                </a:solidFill>
              </a:rPr>
              <a:t>-</a:t>
            </a:r>
            <a:r>
              <a:rPr lang="sr-Cyrl-CS" dirty="0" smtClean="0">
                <a:solidFill>
                  <a:srgbClr val="F808A8"/>
                </a:solidFill>
              </a:rPr>
              <a:t>Ако је одговор тачан ,правоугаоник 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F808A8"/>
                </a:solidFill>
              </a:rPr>
              <a:t>мења боју у </a:t>
            </a:r>
            <a:r>
              <a:rPr lang="sr-Cyrl-CS" dirty="0" err="1" smtClean="0">
                <a:solidFill>
                  <a:srgbClr val="F808A8"/>
                </a:solidFill>
              </a:rPr>
              <a:t>зел</a:t>
            </a:r>
            <a:r>
              <a:rPr lang="en-US" dirty="0" smtClean="0">
                <a:solidFill>
                  <a:srgbClr val="F808A8"/>
                </a:solidFill>
              </a:rPr>
              <a:t>e</a:t>
            </a:r>
            <a:r>
              <a:rPr lang="sr-Cyrl-CS" dirty="0" err="1" smtClean="0">
                <a:solidFill>
                  <a:srgbClr val="F808A8"/>
                </a:solidFill>
              </a:rPr>
              <a:t>но.Одговор</a:t>
            </a:r>
            <a:r>
              <a:rPr lang="sr-Cyrl-CS" dirty="0" smtClean="0">
                <a:solidFill>
                  <a:srgbClr val="F808A8"/>
                </a:solidFill>
              </a:rPr>
              <a:t> је тачан!</a:t>
            </a:r>
          </a:p>
          <a:p>
            <a:pPr marL="0" indent="0">
              <a:buNone/>
            </a:pPr>
            <a:r>
              <a:rPr lang="sr-Cyrl-CS" smtClean="0">
                <a:solidFill>
                  <a:srgbClr val="F808A8"/>
                </a:solidFill>
              </a:rPr>
              <a:t>-Крени </a:t>
            </a:r>
            <a:r>
              <a:rPr lang="sr-Cyrl-CS" dirty="0" smtClean="0">
                <a:solidFill>
                  <a:srgbClr val="F808A8"/>
                </a:solidFill>
              </a:rPr>
              <a:t>даље…</a:t>
            </a:r>
            <a:endParaRPr lang="sr-Latn-CS" dirty="0">
              <a:solidFill>
                <a:srgbClr val="F808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65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12 часова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30 минута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/>
              <a:t> </a:t>
            </a:r>
            <a:r>
              <a:rPr lang="sr-Cyrl-CS" sz="3600" dirty="0" smtClean="0"/>
              <a:t>24 часа</a:t>
            </a:r>
            <a:endParaRPr lang="sr-Latn-CS" sz="36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 smtClean="0">
                <a:solidFill>
                  <a:srgbClr val="7030A0"/>
                </a:solidFill>
              </a:rPr>
              <a:t>Када је поноћ на сату је: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203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Март , април и мај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Април, мај и јун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/>
              <a:t> </a:t>
            </a:r>
            <a:r>
              <a:rPr lang="sr-Cyrl-CS" sz="3600" dirty="0" smtClean="0"/>
              <a:t>Део марта, цео април, мај и део јуна</a:t>
            </a:r>
            <a:endParaRPr lang="sr-Latn-CS" sz="36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 smtClean="0">
                <a:solidFill>
                  <a:srgbClr val="7030A0"/>
                </a:solidFill>
              </a:rPr>
              <a:t>Који су пролећни месеци?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07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Март , април и мај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Април, мај и јун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/>
              <a:t>Део марта, цео април, мај и део јуна</a:t>
            </a:r>
            <a:endParaRPr lang="sr-Latn-CS" sz="32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 smtClean="0">
                <a:solidFill>
                  <a:srgbClr val="7030A0"/>
                </a:solidFill>
              </a:rPr>
              <a:t>Који су пролећни месеци?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726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dirty="0" smtClean="0">
                <a:solidFill>
                  <a:prstClr val="white"/>
                </a:solidFill>
              </a:rPr>
              <a:t>Између маја и марта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Између марта и маја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Испред  марта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Месец април се налази: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49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Између маја и марта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Између марта и маја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Испред марта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Месец април се налази: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25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>
                <a:solidFill>
                  <a:prstClr val="white"/>
                </a:solidFill>
              </a:rPr>
              <a:t>С</a:t>
            </a:r>
            <a:r>
              <a:rPr lang="sr-Cyrl-CS" sz="3600" dirty="0" smtClean="0">
                <a:solidFill>
                  <a:prstClr val="white"/>
                </a:solidFill>
              </a:rPr>
              <a:t>ате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Дане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Минуте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dirty="0" smtClean="0">
                <a:solidFill>
                  <a:srgbClr val="7030A0"/>
                </a:solidFill>
              </a:rPr>
              <a:t>      </a:t>
            </a:r>
            <a:r>
              <a:rPr lang="sr-Cyrl-CS" sz="4000" dirty="0" smtClean="0">
                <a:solidFill>
                  <a:srgbClr val="7030A0"/>
                </a:solidFill>
              </a:rPr>
              <a:t>Велика казаљка на сату показује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070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>
                <a:solidFill>
                  <a:prstClr val="white"/>
                </a:solidFill>
              </a:rPr>
              <a:t>С</a:t>
            </a:r>
            <a:r>
              <a:rPr lang="sr-Cyrl-CS" sz="3600" dirty="0" smtClean="0">
                <a:solidFill>
                  <a:prstClr val="white"/>
                </a:solidFill>
              </a:rPr>
              <a:t>ате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Дане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Минуте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dirty="0" smtClean="0">
                <a:solidFill>
                  <a:srgbClr val="7030A0"/>
                </a:solidFill>
              </a:rPr>
              <a:t>      </a:t>
            </a:r>
            <a:r>
              <a:rPr lang="sr-Cyrl-CS" sz="4000" dirty="0" smtClean="0">
                <a:solidFill>
                  <a:srgbClr val="7030A0"/>
                </a:solidFill>
              </a:rPr>
              <a:t>Велика казаљка на сату показује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55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>
                <a:solidFill>
                  <a:prstClr val="white"/>
                </a:solidFill>
              </a:rPr>
              <a:t>С</a:t>
            </a:r>
            <a:r>
              <a:rPr lang="sr-Cyrl-CS" sz="3600" dirty="0" smtClean="0">
                <a:solidFill>
                  <a:prstClr val="white"/>
                </a:solidFill>
              </a:rPr>
              <a:t>ате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Дане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Месеце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Мала казаљка на сату показује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154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>
                <a:solidFill>
                  <a:prstClr val="white"/>
                </a:solidFill>
              </a:rPr>
              <a:t>С</a:t>
            </a:r>
            <a:r>
              <a:rPr lang="sr-Cyrl-CS" sz="3600" dirty="0" smtClean="0">
                <a:solidFill>
                  <a:prstClr val="white"/>
                </a:solidFill>
              </a:rPr>
              <a:t>ате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Дане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Месеце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Мала казаљка на сату показује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065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Јула и августа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Маја и јула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Јануара и марта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Месец јун се налази између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022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12 </a:t>
            </a:r>
            <a:r>
              <a:rPr lang="sr-Cyrl-CS" sz="4000" dirty="0" err="1" smtClean="0"/>
              <a:t>месесеци</a:t>
            </a:r>
            <a:endParaRPr lang="sr-Latn-CS" sz="4000" dirty="0"/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chemeClr val="bg1"/>
                </a:solidFill>
              </a:rPr>
              <a:t>7 дана</a:t>
            </a:r>
            <a:endParaRPr lang="sr-Latn-CS" sz="4000" dirty="0">
              <a:solidFill>
                <a:schemeClr val="bg1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31 дан</a:t>
            </a:r>
            <a:endParaRPr lang="sr-Latn-CS" sz="40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ГОДИНА ИМА: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40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Јула и августа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Маја и јула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Јануара и марта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Месец јун се налази између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317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Леп дан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Почетак школске године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Нова година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Првог јануара почиње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27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Леп дан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Почетак школске године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Нова година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Првог јануара почиње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516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err="1" smtClean="0">
                <a:solidFill>
                  <a:prstClr val="white"/>
                </a:solidFill>
              </a:rPr>
              <a:t>Најхладније</a:t>
            </a:r>
            <a:r>
              <a:rPr lang="sr-Cyrl-CS" sz="3600" dirty="0" smtClean="0">
                <a:solidFill>
                  <a:prstClr val="white"/>
                </a:solidFill>
              </a:rPr>
              <a:t> доба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Снежно време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Најтоплије доба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Лето је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730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err="1" smtClean="0">
                <a:solidFill>
                  <a:prstClr val="white"/>
                </a:solidFill>
              </a:rPr>
              <a:t>Најхладније</a:t>
            </a:r>
            <a:r>
              <a:rPr lang="sr-Cyrl-CS" sz="3600" dirty="0" smtClean="0">
                <a:solidFill>
                  <a:prstClr val="white"/>
                </a:solidFill>
              </a:rPr>
              <a:t> доба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Снежно доба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Најтоплије доба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Лето је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300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Мање дана од месеца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10 дана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Више дана од месеца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Седмица или недеља има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28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Мање дана од месеца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10 дана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Више дана од месеца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Седмица или недеља има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943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Месец у години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Недеља у месецу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Дан у недељи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Среда је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275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Месец у години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Недеља у месецу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Дан у недељи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Среда је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708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Јутро,вече,поноћ,подне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Јутро,подне,вече,поноћ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Јутро,подне,поноћ,вече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Поређај правилно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855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>
                <a:solidFill>
                  <a:prstClr val="white"/>
                </a:solidFill>
              </a:rPr>
              <a:t>12 </a:t>
            </a:r>
            <a:r>
              <a:rPr lang="sr-Cyrl-CS" sz="4000" dirty="0" err="1">
                <a:solidFill>
                  <a:prstClr val="white"/>
                </a:solidFill>
              </a:rPr>
              <a:t>месесци</a:t>
            </a:r>
            <a:endParaRPr lang="sr-Latn-CS" sz="40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>
                <a:solidFill>
                  <a:prstClr val="white"/>
                </a:solidFill>
              </a:rPr>
              <a:t>7 дана</a:t>
            </a:r>
            <a:endParaRPr lang="sr-Latn-CS" sz="40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>
                <a:solidFill>
                  <a:prstClr val="white"/>
                </a:solidFill>
              </a:rPr>
              <a:t>31 дан</a:t>
            </a:r>
            <a:endParaRPr lang="sr-Latn-CS" sz="40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4000" dirty="0">
                <a:solidFill>
                  <a:srgbClr val="7030A0"/>
                </a:solidFill>
              </a:rPr>
              <a:t>ГОДИНА ИМА: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39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Јутро,вече,поноћ,подне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Јутро,подне,вече,поноћ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Јутро,подне,поноћ,вече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Поређај правилно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7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Од јутра до поднева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Од јутра до вечери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Од поднева до вечери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После подне је време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04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Од јутра до поднева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600" dirty="0" smtClean="0">
                <a:solidFill>
                  <a:prstClr val="white"/>
                </a:solidFill>
              </a:rPr>
              <a:t>Од јутра до вечери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Од поднева до вечери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После подне је време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095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Лепо учиш !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Па ти све знаш!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600" dirty="0" smtClean="0">
                <a:solidFill>
                  <a:prstClr val="white"/>
                </a:solidFill>
              </a:rPr>
              <a:t>Браво!!!</a:t>
            </a:r>
            <a:endParaRPr lang="sr-Latn-CS" sz="3600" dirty="0">
              <a:solidFill>
                <a:prstClr val="white"/>
              </a:solidFill>
            </a:endParaRPr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Ако имаш све тачне одговоре</a:t>
            </a:r>
            <a:r>
              <a:rPr lang="sr-Cyrl-CS" sz="2800" dirty="0" smtClean="0">
                <a:solidFill>
                  <a:srgbClr val="7030A0"/>
                </a:solidFill>
              </a:rPr>
              <a:t>:</a:t>
            </a:r>
            <a:endParaRPr lang="sr-Latn-C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673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15287" y="3873121"/>
            <a:ext cx="6553200" cy="990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5400" dirty="0" smtClean="0">
                <a:solidFill>
                  <a:srgbClr val="FFFF00"/>
                </a:solidFill>
              </a:rPr>
              <a:t>А</a:t>
            </a:r>
            <a:endParaRPr lang="sr-Latn-CS" sz="5400" dirty="0">
              <a:solidFill>
                <a:srgbClr val="FFFF00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8463" y="5257586"/>
            <a:ext cx="6553200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5400" dirty="0" smtClean="0">
                <a:solidFill>
                  <a:srgbClr val="00B0F0"/>
                </a:solidFill>
              </a:rPr>
              <a:t>Ј</a:t>
            </a:r>
            <a:endParaRPr lang="sr-Latn-CS" sz="5400" dirty="0">
              <a:solidFill>
                <a:srgbClr val="00B0F0"/>
              </a:solidFill>
            </a:endParaRPr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597090" y="2530999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5400" dirty="0">
                <a:solidFill>
                  <a:schemeClr val="accent2">
                    <a:lumMod val="50000"/>
                  </a:schemeClr>
                </a:solidFill>
              </a:rPr>
              <a:t>Р</a:t>
            </a:r>
            <a:endParaRPr lang="sr-Latn-CS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>
              <a:solidFill>
                <a:prstClr val="black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1226024"/>
            <a:ext cx="571500" cy="1057275"/>
          </a:xfrm>
          <a:prstGeom prst="rect">
            <a:avLst/>
          </a:prstGeom>
        </p:spPr>
      </p:pic>
      <p:sp>
        <p:nvSpPr>
          <p:cNvPr id="2" name="Правоугаоник заобљених углова 1"/>
          <p:cNvSpPr/>
          <p:nvPr/>
        </p:nvSpPr>
        <p:spPr>
          <a:xfrm>
            <a:off x="673290" y="1219200"/>
            <a:ext cx="64770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5400" dirty="0" smtClean="0">
                <a:solidFill>
                  <a:srgbClr val="F808A8"/>
                </a:solidFill>
              </a:rPr>
              <a:t>К</a:t>
            </a:r>
            <a:endParaRPr lang="sr-Latn-CS" sz="5400" dirty="0">
              <a:solidFill>
                <a:srgbClr val="F808A8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8453" y="5242504"/>
            <a:ext cx="120173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188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31 дан</a:t>
            </a:r>
            <a:endParaRPr lang="sr-Latn-CS" sz="4000" dirty="0"/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28 дана</a:t>
            </a:r>
            <a:endParaRPr lang="sr-Latn-CS" sz="4000" dirty="0"/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30 дана</a:t>
            </a:r>
            <a:endParaRPr lang="sr-Latn-CS" sz="40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Јануар има: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85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13012" y="3744843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31 дан</a:t>
            </a:r>
            <a:endParaRPr lang="sr-Latn-CS" sz="4000" dirty="0"/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28 дана</a:t>
            </a:r>
            <a:endParaRPr lang="sr-Latn-CS" sz="4000" dirty="0"/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30 дана</a:t>
            </a:r>
            <a:endParaRPr lang="sr-Latn-CS" sz="40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Јануар има: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303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chemeClr val="bg1"/>
                </a:solidFill>
              </a:rPr>
              <a:t>12 часова</a:t>
            </a:r>
            <a:endParaRPr lang="sr-Latn-CS" sz="4000" dirty="0">
              <a:solidFill>
                <a:schemeClr val="bg1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60 минута</a:t>
            </a:r>
            <a:endParaRPr lang="sr-Latn-CS" sz="4000" dirty="0"/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24 часа</a:t>
            </a:r>
            <a:endParaRPr lang="sr-Latn-CS" sz="40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Дан има 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70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chemeClr val="bg1"/>
                </a:solidFill>
              </a:rPr>
              <a:t>12 часова</a:t>
            </a:r>
            <a:endParaRPr lang="sr-Latn-CS" sz="4000" dirty="0">
              <a:solidFill>
                <a:schemeClr val="bg1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60 минута</a:t>
            </a:r>
            <a:endParaRPr lang="sr-Latn-CS" sz="4000" dirty="0"/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24 часа</a:t>
            </a:r>
            <a:endParaRPr lang="sr-Latn-CS" sz="40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Дан има 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815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угаоник заобљених углова 8"/>
          <p:cNvSpPr/>
          <p:nvPr/>
        </p:nvSpPr>
        <p:spPr>
          <a:xfrm>
            <a:off x="609600" y="38862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3200" dirty="0">
                <a:solidFill>
                  <a:prstClr val="white"/>
                </a:solidFill>
              </a:rPr>
              <a:t>Од </a:t>
            </a:r>
            <a:r>
              <a:rPr lang="sr-Cyrl-CS" sz="3200" dirty="0" smtClean="0">
                <a:solidFill>
                  <a:prstClr val="white"/>
                </a:solidFill>
              </a:rPr>
              <a:t>изласка </a:t>
            </a:r>
            <a:r>
              <a:rPr lang="sr-Cyrl-CS" sz="3200" dirty="0">
                <a:solidFill>
                  <a:prstClr val="white"/>
                </a:solidFill>
              </a:rPr>
              <a:t>до </a:t>
            </a:r>
            <a:r>
              <a:rPr lang="sr-Cyrl-CS" sz="3200" dirty="0" smtClean="0">
                <a:solidFill>
                  <a:prstClr val="white"/>
                </a:solidFill>
              </a:rPr>
              <a:t>заласка </a:t>
            </a:r>
            <a:r>
              <a:rPr lang="sr-Cyrl-CS" sz="3200" dirty="0">
                <a:solidFill>
                  <a:prstClr val="white"/>
                </a:solidFill>
              </a:rPr>
              <a:t>Сунца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0" name="Правоугаоник заобљених углова 9"/>
          <p:cNvSpPr/>
          <p:nvPr/>
        </p:nvSpPr>
        <p:spPr>
          <a:xfrm>
            <a:off x="609600" y="5257800"/>
            <a:ext cx="6553200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/>
              <a:t>24 часа</a:t>
            </a:r>
            <a:endParaRPr lang="sr-Latn-CS" sz="4000" dirty="0"/>
          </a:p>
        </p:txBody>
      </p:sp>
      <p:sp>
        <p:nvSpPr>
          <p:cNvPr id="12" name="Правоугаоник заобљених углова 11"/>
          <p:cNvSpPr/>
          <p:nvPr/>
        </p:nvSpPr>
        <p:spPr>
          <a:xfrm>
            <a:off x="609600" y="2514600"/>
            <a:ext cx="6553200" cy="990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 smtClean="0"/>
              <a:t>Од заласка до изласка Сунца</a:t>
            </a:r>
            <a:endParaRPr lang="sr-Latn-CS" sz="3200" dirty="0"/>
          </a:p>
        </p:txBody>
      </p:sp>
      <p:sp>
        <p:nvSpPr>
          <p:cNvPr id="13" name="Облачић 12"/>
          <p:cNvSpPr/>
          <p:nvPr/>
        </p:nvSpPr>
        <p:spPr>
          <a:xfrm>
            <a:off x="762000" y="609600"/>
            <a:ext cx="7391400" cy="1447800"/>
          </a:xfrm>
          <a:prstGeom prst="cloud">
            <a:avLst/>
          </a:prstGeom>
          <a:solidFill>
            <a:srgbClr val="FFC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000" dirty="0" smtClean="0">
                <a:solidFill>
                  <a:srgbClr val="7030A0"/>
                </a:solidFill>
              </a:rPr>
              <a:t>Тамни део дана је: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19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25146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а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38862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7030A0"/>
                </a:solidFill>
              </a:rPr>
              <a:t>б</a:t>
            </a:r>
            <a:endParaRPr lang="sr-Latn-CS" sz="40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5257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dirty="0" smtClean="0">
                <a:solidFill>
                  <a:srgbClr val="7030A0"/>
                </a:solidFill>
              </a:rPr>
              <a:t>в</a:t>
            </a:r>
            <a:endParaRPr lang="sr-Latn-CS" sz="4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381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ПИТАЊЕ:</a:t>
            </a:r>
            <a:endParaRPr lang="sr-Latn-C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8727" y="21021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7030A0"/>
                </a:solidFill>
              </a:rPr>
              <a:t>ОДГОВОРИ:</a:t>
            </a:r>
            <a:endParaRPr lang="sr-Latn-CS" b="1" dirty="0">
              <a:solidFill>
                <a:srgbClr val="7030A0"/>
              </a:solidFill>
            </a:endParaRPr>
          </a:p>
        </p:txBody>
      </p:sp>
      <p:pic>
        <p:nvPicPr>
          <p:cNvPr id="20" name="Слика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9322" y="5257800"/>
            <a:ext cx="571500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41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882</Words>
  <Application>Microsoft Office PowerPoint</Application>
  <PresentationFormat>On-screen Show (4:3)</PresentationFormat>
  <Paragraphs>386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Office тема</vt:lpstr>
      <vt:lpstr>1_Office тема</vt:lpstr>
      <vt:lpstr>Slide 1</vt:lpstr>
      <vt:lpstr>УПУТСТВО: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m.t.</dc:creator>
  <cp:lastModifiedBy>User</cp:lastModifiedBy>
  <cp:revision>20</cp:revision>
  <dcterms:created xsi:type="dcterms:W3CDTF">2011-04-29T08:23:14Z</dcterms:created>
  <dcterms:modified xsi:type="dcterms:W3CDTF">2020-04-21T13:18:35Z</dcterms:modified>
</cp:coreProperties>
</file>